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Титульный слайд"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762000" y="4191000"/>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 name="Google Shape;18;p2"/>
          <p:cNvSpPr txBox="1"/>
          <p:nvPr>
            <p:ph idx="1" type="subTitle"/>
          </p:nvPr>
        </p:nvSpPr>
        <p:spPr>
          <a:xfrm>
            <a:off x="1371600" y="5791200"/>
            <a:ext cx="6400800" cy="609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lt1"/>
              </a:buClr>
              <a:buSzPts val="3200"/>
              <a:buFont typeface="Arial"/>
              <a:buNone/>
              <a:defRPr>
                <a:solidFill>
                  <a:schemeClr val="lt1"/>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19" name="Google Shape;19;p2"/>
          <p:cNvSpPr txBox="1"/>
          <p:nvPr>
            <p:ph idx="10" type="dt"/>
          </p:nvPr>
        </p:nvSpPr>
        <p:spPr>
          <a:xfrm>
            <a:off x="0" y="6381750"/>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3124200" y="6381750"/>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6629400" y="6381750"/>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Сравнение" type="twoTxTwoObj">
  <p:cSld name="TWO_OBJECTS_WITH_TEXT">
    <p:spTree>
      <p:nvGrpSpPr>
        <p:cNvPr id="70" name="Shape 70"/>
        <p:cNvGrpSpPr/>
        <p:nvPr/>
      </p:nvGrpSpPr>
      <p:grpSpPr>
        <a:xfrm>
          <a:off x="0" y="0"/>
          <a:ext cx="0" cy="0"/>
          <a:chOff x="0" y="0"/>
          <a:chExt cx="0" cy="0"/>
        </a:xfrm>
      </p:grpSpPr>
      <p:sp>
        <p:nvSpPr>
          <p:cNvPr id="71" name="Google Shape;71;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73" name="Google Shape;73;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74" name="Google Shape;74;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75" name="Google Shape;75;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76" name="Google Shape;76;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раздела" type="secHead">
  <p:cSld name="SECTION_HEADER">
    <p:spTree>
      <p:nvGrpSpPr>
        <p:cNvPr id="78" name="Shape 78"/>
        <p:cNvGrpSpPr/>
        <p:nvPr/>
      </p:nvGrpSpPr>
      <p:grpSpPr>
        <a:xfrm>
          <a:off x="0" y="0"/>
          <a:ext cx="0" cy="0"/>
          <a:chOff x="0" y="0"/>
          <a:chExt cx="0" cy="0"/>
        </a:xfrm>
      </p:grpSpPr>
      <p:sp>
        <p:nvSpPr>
          <p:cNvPr id="79" name="Google Shape;79;p1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81" name="Google Shape;81;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Пустой слайд" type="blank">
  <p:cSld name="BLANK">
    <p:spTree>
      <p:nvGrpSpPr>
        <p:cNvPr id="30" name="Shape 30"/>
        <p:cNvGrpSpPr/>
        <p:nvPr/>
      </p:nvGrpSpPr>
      <p:grpSpPr>
        <a:xfrm>
          <a:off x="0" y="0"/>
          <a:ext cx="0" cy="0"/>
          <a:chOff x="0" y="0"/>
          <a:chExt cx="0" cy="0"/>
        </a:xfrm>
      </p:grpSpPr>
      <p:sp>
        <p:nvSpPr>
          <p:cNvPr id="31" name="Google Shape;31;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Два объекта"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7" name="Google Shape;37;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и объект" type="obj">
  <p:cSld name="OBJECT">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 name="Google Shape;42;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Только заголовок" type="titleOnly">
  <p:cSld name="TITLE_ONLY">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Вертикальный заголовок и текст" type="vertTitleAndTx">
  <p:cSld name="VERTICAL_TITLE_AND_VERTICAL_TEXT">
    <p:spTree>
      <p:nvGrpSpPr>
        <p:cNvPr id="48" name="Shape 48"/>
        <p:cNvGrpSpPr/>
        <p:nvPr/>
      </p:nvGrpSpPr>
      <p:grpSpPr>
        <a:xfrm>
          <a:off x="0" y="0"/>
          <a:ext cx="0" cy="0"/>
          <a:chOff x="0" y="0"/>
          <a:chExt cx="0" cy="0"/>
        </a:xfrm>
      </p:grpSpPr>
      <p:sp>
        <p:nvSpPr>
          <p:cNvPr id="49" name="Google Shape;49;p8"/>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и вертикальный текст" type="vertTx">
  <p:cSld name="VERTICAL_TEXT">
    <p:spTree>
      <p:nvGrpSpPr>
        <p:cNvPr id="53" name="Shape 53"/>
        <p:cNvGrpSpPr/>
        <p:nvPr/>
      </p:nvGrpSpPr>
      <p:grpSpPr>
        <a:xfrm>
          <a:off x="0" y="0"/>
          <a:ext cx="0" cy="0"/>
          <a:chOff x="0" y="0"/>
          <a:chExt cx="0" cy="0"/>
        </a:xfrm>
      </p:grpSpPr>
      <p:sp>
        <p:nvSpPr>
          <p:cNvPr id="54" name="Google Shape;54;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9"/>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 name="Google Shape;56;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Рисунок с подписью" type="picTx">
  <p:cSld name="PICTURE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1" name="Google Shape;61;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2" name="Google Shape;62;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Объект с подписью" type="objTx">
  <p:cSld name="OBJECT_WITH_CAPTION_TEXT">
    <p:spTree>
      <p:nvGrpSpPr>
        <p:cNvPr id="64" name="Shape 64"/>
        <p:cNvGrpSpPr/>
        <p:nvPr/>
      </p:nvGrpSpPr>
      <p:grpSpPr>
        <a:xfrm>
          <a:off x="0" y="0"/>
          <a:ext cx="0" cy="0"/>
          <a:chOff x="0" y="0"/>
          <a:chExt cx="0" cy="0"/>
        </a:xfrm>
      </p:grpSpPr>
      <p:sp>
        <p:nvSpPr>
          <p:cNvPr id="65" name="Google Shape;65;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7" name="Google Shape;67;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8" name="Google Shape;68;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0" y="5943600"/>
            <a:ext cx="9144000" cy="914400"/>
          </a:xfrm>
          <a:prstGeom prst="rect">
            <a:avLst/>
          </a:prstGeom>
          <a:gradFill>
            <a:gsLst>
              <a:gs pos="0">
                <a:srgbClr val="FF9900"/>
              </a:gs>
              <a:gs pos="100000">
                <a:srgbClr val="336699"/>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0" y="0"/>
            <a:ext cx="9144000" cy="5995987"/>
          </a:xfrm>
          <a:prstGeom prst="rect">
            <a:avLst/>
          </a:prstGeom>
          <a:noFill/>
          <a:ln>
            <a:noFill/>
          </a:ln>
        </p:spPr>
      </p:pic>
      <p:sp>
        <p:nvSpPr>
          <p:cNvPr id="8" name="Google Shape;8;p1"/>
          <p:cNvSpPr/>
          <p:nvPr/>
        </p:nvSpPr>
        <p:spPr>
          <a:xfrm>
            <a:off x="0" y="0"/>
            <a:ext cx="4114800" cy="6858000"/>
          </a:xfrm>
          <a:custGeom>
            <a:rect b="b" l="l" r="r" t="t"/>
            <a:pathLst>
              <a:path extrusionOk="0" h="4320" w="2592">
                <a:moveTo>
                  <a:pt x="624" y="0"/>
                </a:moveTo>
                <a:lnTo>
                  <a:pt x="0" y="0"/>
                </a:lnTo>
                <a:lnTo>
                  <a:pt x="0" y="4320"/>
                </a:lnTo>
                <a:lnTo>
                  <a:pt x="2592" y="4320"/>
                </a:lnTo>
                <a:cubicBezTo>
                  <a:pt x="2592" y="4320"/>
                  <a:pt x="1828" y="4051"/>
                  <a:pt x="1552" y="3891"/>
                </a:cubicBezTo>
                <a:cubicBezTo>
                  <a:pt x="1276" y="3731"/>
                  <a:pt x="1095" y="3545"/>
                  <a:pt x="935" y="3362"/>
                </a:cubicBezTo>
                <a:cubicBezTo>
                  <a:pt x="775" y="3179"/>
                  <a:pt x="675" y="2997"/>
                  <a:pt x="570" y="2809"/>
                </a:cubicBezTo>
                <a:cubicBezTo>
                  <a:pt x="465" y="2621"/>
                  <a:pt x="369" y="2413"/>
                  <a:pt x="306" y="2233"/>
                </a:cubicBezTo>
                <a:cubicBezTo>
                  <a:pt x="239" y="2056"/>
                  <a:pt x="212" y="1928"/>
                  <a:pt x="192" y="1728"/>
                </a:cubicBezTo>
                <a:cubicBezTo>
                  <a:pt x="175" y="1551"/>
                  <a:pt x="162" y="1336"/>
                  <a:pt x="170" y="1176"/>
                </a:cubicBezTo>
                <a:cubicBezTo>
                  <a:pt x="171" y="1018"/>
                  <a:pt x="176" y="899"/>
                  <a:pt x="200" y="782"/>
                </a:cubicBezTo>
                <a:cubicBezTo>
                  <a:pt x="224" y="665"/>
                  <a:pt x="305" y="430"/>
                  <a:pt x="376" y="312"/>
                </a:cubicBezTo>
                <a:cubicBezTo>
                  <a:pt x="447" y="194"/>
                  <a:pt x="563" y="62"/>
                  <a:pt x="624" y="0"/>
                </a:cubicBezTo>
                <a:close/>
              </a:path>
            </a:pathLst>
          </a:custGeom>
          <a:gradFill>
            <a:gsLst>
              <a:gs pos="0">
                <a:srgbClr val="FF9900"/>
              </a:gs>
              <a:gs pos="100000">
                <a:srgbClr val="336699"/>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s003" id="9" name="Google Shape;9;p1"/>
          <p:cNvPicPr preferRelativeResize="0"/>
          <p:nvPr/>
        </p:nvPicPr>
        <p:blipFill rotWithShape="1">
          <a:blip r:embed="rId2">
            <a:alphaModFix/>
          </a:blip>
          <a:srcRect b="0" l="0" r="0" t="0"/>
          <a:stretch/>
        </p:blipFill>
        <p:spPr>
          <a:xfrm>
            <a:off x="8001000" y="4191000"/>
            <a:ext cx="457200" cy="457200"/>
          </a:xfrm>
          <a:prstGeom prst="rect">
            <a:avLst/>
          </a:prstGeom>
          <a:noFill/>
          <a:ln>
            <a:noFill/>
          </a:ln>
        </p:spPr>
      </p:pic>
      <p:sp>
        <p:nvSpPr>
          <p:cNvPr id="10" name="Google Shape;10;p1"/>
          <p:cNvSpPr/>
          <p:nvPr/>
        </p:nvSpPr>
        <p:spPr>
          <a:xfrm>
            <a:off x="609600" y="4114800"/>
            <a:ext cx="7848600" cy="2286000"/>
          </a:xfrm>
          <a:prstGeom prst="roundRect">
            <a:avLst>
              <a:gd fmla="val 16667" name="adj"/>
            </a:avLst>
          </a:prstGeom>
          <a:solidFill>
            <a:srgbClr val="336699">
              <a:alpha val="42745"/>
            </a:srgbClr>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 name="Google Shape;11;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2" name="Google Shape;12;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1"/>
          <p:cNvSpPr txBox="1"/>
          <p:nvPr>
            <p:ph idx="10" type="dt"/>
          </p:nvPr>
        </p:nvSpPr>
        <p:spPr>
          <a:xfrm>
            <a:off x="0" y="6381750"/>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1" type="ftr"/>
          </p:nvPr>
        </p:nvSpPr>
        <p:spPr>
          <a:xfrm>
            <a:off x="3124200" y="6381750"/>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2" type="sldNum"/>
          </p:nvPr>
        </p:nvSpPr>
        <p:spPr>
          <a:xfrm>
            <a:off x="6629400" y="6381750"/>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3"/>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nvSpPr>
        <p:spPr>
          <a:xfrm>
            <a:off x="0" y="0"/>
            <a:ext cx="990600" cy="6858000"/>
          </a:xfrm>
          <a:prstGeom prst="rect">
            <a:avLst/>
          </a:prstGeom>
          <a:gradFill>
            <a:gsLst>
              <a:gs pos="0">
                <a:srgbClr val="336699"/>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 name="Google Shape;24;p3"/>
          <p:cNvSpPr txBox="1"/>
          <p:nvPr/>
        </p:nvSpPr>
        <p:spPr>
          <a:xfrm>
            <a:off x="8001000" y="0"/>
            <a:ext cx="1143000" cy="6858000"/>
          </a:xfrm>
          <a:prstGeom prst="rect">
            <a:avLst/>
          </a:prstGeom>
          <a:gradFill>
            <a:gsLst>
              <a:gs pos="0">
                <a:schemeClr val="lt1"/>
              </a:gs>
              <a:gs pos="100000">
                <a:srgbClr val="FF9900">
                  <a:alpha val="8196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glabal" id="25" name="Google Shape;25;p3"/>
          <p:cNvPicPr preferRelativeResize="0"/>
          <p:nvPr/>
        </p:nvPicPr>
        <p:blipFill rotWithShape="1">
          <a:blip r:embed="rId1">
            <a:alphaModFix/>
          </a:blip>
          <a:srcRect b="0" l="0" r="0" t="0"/>
          <a:stretch/>
        </p:blipFill>
        <p:spPr>
          <a:xfrm>
            <a:off x="381000" y="152400"/>
            <a:ext cx="815975" cy="838200"/>
          </a:xfrm>
          <a:prstGeom prst="rect">
            <a:avLst/>
          </a:prstGeom>
          <a:noFill/>
          <a:ln>
            <a:noFill/>
          </a:ln>
        </p:spPr>
      </p:pic>
      <p:sp>
        <p:nvSpPr>
          <p:cNvPr id="26" name="Google Shape;26;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7" name="Google Shape;27;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 name="Google Shape;28;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jpg"/><Relationship Id="rId4" Type="http://schemas.openxmlformats.org/officeDocument/2006/relationships/image" Target="../media/image17.jpg"/><Relationship Id="rId5" Type="http://schemas.openxmlformats.org/officeDocument/2006/relationships/image" Target="../media/image16.jpg"/><Relationship Id="rId6"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20.png"/><Relationship Id="rId5"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7.png"/><Relationship Id="rId4" Type="http://schemas.openxmlformats.org/officeDocument/2006/relationships/image" Target="../media/image28.jpg"/><Relationship Id="rId5" Type="http://schemas.openxmlformats.org/officeDocument/2006/relationships/image" Target="../media/image26.png"/><Relationship Id="rId6"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9.jpg"/><Relationship Id="rId4" Type="http://schemas.openxmlformats.org/officeDocument/2006/relationships/image" Target="../media/image31.png"/><Relationship Id="rId5" Type="http://schemas.openxmlformats.org/officeDocument/2006/relationships/image" Target="../media/image25.jpg"/><Relationship Id="rId6"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4.png"/><Relationship Id="rId4" Type="http://schemas.openxmlformats.org/officeDocument/2006/relationships/image" Target="../media/image36.png"/><Relationship Id="rId5" Type="http://schemas.openxmlformats.org/officeDocument/2006/relationships/image" Target="../media/image35.png"/><Relationship Id="rId6"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viewsakhalin.ucoz.ru/" TargetMode="External"/><Relationship Id="rId4" Type="http://schemas.openxmlformats.org/officeDocument/2006/relationships/hyperlink" Target="http://ru.wikipedia.org/wiki" TargetMode="External"/><Relationship Id="rId5" Type="http://schemas.openxmlformats.org/officeDocument/2006/relationships/hyperlink" Target="http://www.protown.ru/" TargetMode="External"/><Relationship Id="rId6" Type="http://schemas.openxmlformats.org/officeDocument/2006/relationships/hyperlink" Target="http://www.sakhalin.r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4"/>
          <p:cNvSpPr txBox="1"/>
          <p:nvPr>
            <p:ph type="ctrTitle"/>
          </p:nvPr>
        </p:nvSpPr>
        <p:spPr>
          <a:xfrm>
            <a:off x="609600" y="4191000"/>
            <a:ext cx="7772400" cy="1981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Arial"/>
              <a:buNone/>
            </a:pPr>
            <a:r>
              <a:rPr b="0" i="0" lang="en-US" sz="4400" u="none">
                <a:solidFill>
                  <a:schemeClr val="lt1"/>
                </a:solidFill>
                <a:latin typeface="Arial"/>
                <a:ea typeface="Arial"/>
                <a:cs typeface="Arial"/>
                <a:sym typeface="Arial"/>
              </a:rPr>
              <a:t>ПРИРОДА РОССИИ:</a:t>
            </a:r>
            <a:br>
              <a:rPr b="0" i="0" lang="en-US" sz="4400" u="none">
                <a:solidFill>
                  <a:schemeClr val="lt1"/>
                </a:solidFill>
                <a:latin typeface="Arial"/>
                <a:ea typeface="Arial"/>
                <a:cs typeface="Arial"/>
                <a:sym typeface="Arial"/>
              </a:rPr>
            </a:br>
            <a:r>
              <a:rPr b="0" i="0" lang="en-US" sz="4400" u="none">
                <a:solidFill>
                  <a:schemeClr val="lt1"/>
                </a:solidFill>
                <a:latin typeface="Arial"/>
                <a:ea typeface="Arial"/>
                <a:cs typeface="Arial"/>
                <a:sym typeface="Arial"/>
              </a:rPr>
              <a:t>Остров Сахалин</a:t>
            </a:r>
            <a:endParaRPr/>
          </a:p>
        </p:txBody>
      </p:sp>
      <p:sp>
        <p:nvSpPr>
          <p:cNvPr id="88" name="Google Shape;88;p14"/>
          <p:cNvSpPr txBox="1"/>
          <p:nvPr>
            <p:ph idx="1" type="subTitle"/>
          </p:nvPr>
        </p:nvSpPr>
        <p:spPr>
          <a:xfrm>
            <a:off x="3429000" y="228600"/>
            <a:ext cx="5562600" cy="2286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3200"/>
              <a:buFont typeface="Arial"/>
              <a:buNone/>
            </a:pPr>
            <a:r>
              <a:t/>
            </a:r>
            <a:endParaRPr>
              <a:solidFill>
                <a:schemeClr val="lt1"/>
              </a:solidFil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457200" y="228600"/>
            <a:ext cx="82296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Рельеф.</a:t>
            </a:r>
            <a:endParaRPr/>
          </a:p>
        </p:txBody>
      </p:sp>
      <p:sp>
        <p:nvSpPr>
          <p:cNvPr id="145" name="Google Shape;145;p23"/>
          <p:cNvSpPr txBox="1"/>
          <p:nvPr>
            <p:ph idx="1" type="body"/>
          </p:nvPr>
        </p:nvSpPr>
        <p:spPr>
          <a:xfrm>
            <a:off x="533400" y="1143000"/>
            <a:ext cx="8229600" cy="51816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Рельеф острова составлен средневысотными горами, низкогорьями и низменными равнинами (средние высоты – 500-800 м).</a:t>
            </a:r>
            <a:endParaRPr/>
          </a:p>
          <a:p>
            <a:pPr indent="-342900" lvl="0" marL="342900" marR="0" rtl="0" algn="just">
              <a:lnSpc>
                <a:spcPct val="100000"/>
              </a:lnSpc>
              <a:spcBef>
                <a:spcPts val="42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Южная и центральная части острова характеризуются горным рельефом и состоят из двух меридионально ориентированных горных систем — Западно-Сахалинских (до 1327 м высотой — г. Онор) и Восточно-Сахалинских гор (до 1609 м высотой — г. Лопатина), разделённых продольной Тымь-Поронайской низменностью. Север острова (за исключением полуострова Шмидта) представляет собой пологую холмистую равнину.</a:t>
            </a:r>
            <a:endParaRPr/>
          </a:p>
          <a:p>
            <a:pPr indent="-342900" lvl="0" marL="342900" marR="0" rtl="0" algn="just">
              <a:lnSpc>
                <a:spcPct val="100000"/>
              </a:lnSpc>
              <a:spcBef>
                <a:spcPts val="42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Берега острова слабо изрезаны; крупные заливы — Анива и Терпения (широко открыты к югу) находятся соответственно в южной и средней части острова. В береговой линии выделяются два крупных залива и четыре полуострова.</a:t>
            </a:r>
            <a:endParaRPr/>
          </a:p>
          <a:p>
            <a:pPr indent="-209550" lvl="0" marL="342900" marR="0" rtl="0" algn="l">
              <a:spcBef>
                <a:spcPts val="420"/>
              </a:spcBef>
              <a:spcAft>
                <a:spcPts val="0"/>
              </a:spcAft>
              <a:buClr>
                <a:schemeClr val="dk1"/>
              </a:buClr>
              <a:buSzPts val="2100"/>
              <a:buFont typeface="Arial"/>
              <a:buNone/>
            </a:pPr>
            <a:r>
              <a:t/>
            </a:r>
            <a:endParaRPr b="0" i="0" sz="2100" u="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descr="1106_sahalin_111" id="150" name="Google Shape;150;p24"/>
          <p:cNvPicPr preferRelativeResize="0"/>
          <p:nvPr/>
        </p:nvPicPr>
        <p:blipFill rotWithShape="1">
          <a:blip r:embed="rId3">
            <a:alphaModFix/>
          </a:blip>
          <a:srcRect b="0" l="0" r="0" t="0"/>
          <a:stretch/>
        </p:blipFill>
        <p:spPr>
          <a:xfrm>
            <a:off x="0" y="0"/>
            <a:ext cx="9144000" cy="6859587"/>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2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Климат.</a:t>
            </a:r>
            <a:endParaRPr/>
          </a:p>
        </p:txBody>
      </p:sp>
      <p:sp>
        <p:nvSpPr>
          <p:cNvPr id="161" name="Google Shape;161;p26"/>
          <p:cNvSpPr txBox="1"/>
          <p:nvPr>
            <p:ph idx="1" type="body"/>
          </p:nvPr>
        </p:nvSpPr>
        <p:spPr>
          <a:xfrm>
            <a:off x="457200" y="1143000"/>
            <a:ext cx="7848600" cy="54102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Климат Сахалина — прохладный, умеренно-муссонный (средняя температура января от −6ºС на юге до −24ºС на севере, августа — от +19ºС до +10ºС соответственно), морской с продолжительной снежной зимой и коротким прохладным летом. </a:t>
            </a:r>
            <a:endParaRPr/>
          </a:p>
          <a:p>
            <a:pPr indent="-342900" lvl="0" marL="342900" marR="0" rtl="0" algn="just">
              <a:lnSpc>
                <a:spcPct val="10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Максимальная температура на Сахалине (+39ºС) отмечалась в июле 1977 г. в пос. Пограничное на восточном побережье (Ногликский район). Минимальная температура (-50ºС) была зарегистрирована в январе 1980 г. в пос. Адо-Тымово (Тымовский район).</a:t>
            </a:r>
            <a:endParaRPr/>
          </a:p>
          <a:p>
            <a:pPr indent="-342900" lvl="0" marL="342900" marR="0" rtl="0" algn="just">
              <a:lnSpc>
                <a:spcPct val="10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Наибольшее среднегодовое количество осадков (990 мм) выпадает в г. Анива, наименьшее (476 мм) — на метеостанции Куэгда (Охинский район).</a:t>
            </a:r>
            <a:endParaRPr/>
          </a:p>
          <a:p>
            <a:pPr indent="-342900" lvl="0" marL="342900" marR="0" rtl="0" algn="just">
              <a:lnSpc>
                <a:spcPct val="10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Сахалин подвержен влиянию циклонов, здесь часто бывают наводнения, тайфуны. Самый мощный тайфун за последние 100 лет – «Филлис» - обрушился на остров в августе 1981 г.</a:t>
            </a:r>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27"/>
          <p:cNvPicPr preferRelativeResize="0"/>
          <p:nvPr>
            <p:ph idx="1" type="body"/>
          </p:nvPr>
        </p:nvPicPr>
        <p:blipFill rotWithShape="1">
          <a:blip r:embed="rId3">
            <a:alphaModFix/>
          </a:blip>
          <a:srcRect b="0" l="0" r="0" t="0"/>
          <a:stretch/>
        </p:blipFill>
        <p:spPr>
          <a:xfrm>
            <a:off x="0" y="0"/>
            <a:ext cx="9166225" cy="6858000"/>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457200" y="228600"/>
            <a:ext cx="82296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Внутренние воды.</a:t>
            </a:r>
            <a:endParaRPr/>
          </a:p>
        </p:txBody>
      </p:sp>
      <p:sp>
        <p:nvSpPr>
          <p:cNvPr id="172" name="Google Shape;172;p28"/>
          <p:cNvSpPr txBox="1"/>
          <p:nvPr>
            <p:ph idx="1" type="body"/>
          </p:nvPr>
        </p:nvSpPr>
        <p:spPr>
          <a:xfrm>
            <a:off x="457200" y="1066800"/>
            <a:ext cx="8229600" cy="5334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700"/>
              <a:buFont typeface="Arial"/>
              <a:buChar char="•"/>
            </a:pPr>
            <a:r>
              <a:rPr b="0" i="0" lang="en-US" sz="1700" u="none">
                <a:solidFill>
                  <a:schemeClr val="dk1"/>
                </a:solidFill>
                <a:latin typeface="Arial"/>
                <a:ea typeface="Arial"/>
                <a:cs typeface="Arial"/>
                <a:sym typeface="Arial"/>
              </a:rPr>
              <a:t>Главными реками Сахалина являются Тымь и Поронай. Длины рек около 250 км, площади водосбора примерно равны 8000 км</a:t>
            </a:r>
            <a:r>
              <a:rPr b="0" baseline="30000" i="0" lang="en-US" sz="1700" u="none">
                <a:solidFill>
                  <a:schemeClr val="dk1"/>
                </a:solidFill>
                <a:latin typeface="Arial"/>
                <a:ea typeface="Arial"/>
                <a:cs typeface="Arial"/>
                <a:sym typeface="Arial"/>
              </a:rPr>
              <a:t>2</a:t>
            </a:r>
            <a:r>
              <a:rPr b="0" i="0" lang="en-US" sz="1700" u="none">
                <a:solidFill>
                  <a:schemeClr val="dk1"/>
                </a:solidFill>
                <a:latin typeface="Arial"/>
                <a:ea typeface="Arial"/>
                <a:cs typeface="Arial"/>
                <a:sym typeface="Arial"/>
              </a:rPr>
              <a:t>. Обе реки отличаются значительной водностью: среднегодовые расходы их превышают 100 м</a:t>
            </a:r>
            <a:r>
              <a:rPr b="0" baseline="30000" i="0" lang="en-US" sz="1700" u="none">
                <a:solidFill>
                  <a:schemeClr val="dk1"/>
                </a:solidFill>
                <a:latin typeface="Arial"/>
                <a:ea typeface="Arial"/>
                <a:cs typeface="Arial"/>
                <a:sym typeface="Arial"/>
              </a:rPr>
              <a:t>3</a:t>
            </a:r>
            <a:r>
              <a:rPr b="0" i="0" lang="en-US" sz="1700" u="none">
                <a:solidFill>
                  <a:schemeClr val="dk1"/>
                </a:solidFill>
                <a:latin typeface="Arial"/>
                <a:ea typeface="Arial"/>
                <a:cs typeface="Arial"/>
                <a:sym typeface="Arial"/>
              </a:rPr>
              <a:t>/сек, а модули достигают 12-19 л/сек км</a:t>
            </a:r>
            <a:r>
              <a:rPr b="0" baseline="30000" i="0" lang="en-US" sz="1700" u="none">
                <a:solidFill>
                  <a:schemeClr val="dk1"/>
                </a:solidFill>
                <a:latin typeface="Arial"/>
                <a:ea typeface="Arial"/>
                <a:cs typeface="Arial"/>
                <a:sym typeface="Arial"/>
              </a:rPr>
              <a:t>2</a:t>
            </a:r>
            <a:r>
              <a:rPr b="0" i="0" lang="en-US" sz="1700" u="none">
                <a:solidFill>
                  <a:schemeClr val="dk1"/>
                </a:solidFill>
                <a:latin typeface="Arial"/>
                <a:ea typeface="Arial"/>
                <a:cs typeface="Arial"/>
                <a:sym typeface="Arial"/>
              </a:rPr>
              <a:t>. Другие реки Сахалина представляют собой короткие, горного характера водотоки, отличающиеся  также высокой водностью.</a:t>
            </a:r>
            <a:endParaRPr/>
          </a:p>
          <a:p>
            <a:pPr indent="-342900" lvl="0" marL="342900" marR="0" rtl="0" algn="l">
              <a:lnSpc>
                <a:spcPct val="100000"/>
              </a:lnSpc>
              <a:spcBef>
                <a:spcPts val="340"/>
              </a:spcBef>
              <a:spcAft>
                <a:spcPts val="0"/>
              </a:spcAft>
              <a:buClr>
                <a:schemeClr val="dk1"/>
              </a:buClr>
              <a:buSzPts val="1700"/>
              <a:buFont typeface="Arial"/>
              <a:buChar char="•"/>
            </a:pPr>
            <a:r>
              <a:rPr b="0" i="0" lang="en-US" sz="1700" u="none">
                <a:solidFill>
                  <a:schemeClr val="dk1"/>
                </a:solidFill>
                <a:latin typeface="Arial"/>
                <a:ea typeface="Arial"/>
                <a:cs typeface="Arial"/>
                <a:sym typeface="Arial"/>
              </a:rPr>
              <a:t>Режим рек Сахалина сложный. Половодье на них проходит тремя волнами. Весной наблюдается половодье от таяния снега в пределах равнинных частей бассейнов, в начале лета проходит половодье, образующееся за счет таяния снега в горах, и, наконец, в середине лета (июль-август) имеют место паводки, обусловленные муссонными ливнями.</a:t>
            </a:r>
            <a:endParaRPr/>
          </a:p>
          <a:p>
            <a:pPr indent="-342900" lvl="0" marL="342900" marR="0" rtl="0" algn="l">
              <a:lnSpc>
                <a:spcPct val="100000"/>
              </a:lnSpc>
              <a:spcBef>
                <a:spcPts val="340"/>
              </a:spcBef>
              <a:spcAft>
                <a:spcPts val="0"/>
              </a:spcAft>
              <a:buClr>
                <a:schemeClr val="dk1"/>
              </a:buClr>
              <a:buSzPts val="1700"/>
              <a:buFont typeface="Arial"/>
              <a:buChar char="•"/>
            </a:pPr>
            <a:r>
              <a:rPr b="0" i="0" lang="en-US" sz="1700" u="none">
                <a:solidFill>
                  <a:schemeClr val="dk1"/>
                </a:solidFill>
                <a:latin typeface="Arial"/>
                <a:ea typeface="Arial"/>
                <a:cs typeface="Arial"/>
                <a:sym typeface="Arial"/>
              </a:rPr>
              <a:t>Побережье острова изобилует озерами, типа лагун (всего насчитывается 16120). Они мелководны и отделены от моря узкими косами. Отдельные группы озер тянутся вдоль побережья на десятки километров. Большинство из них имеет сообщение и водообмен с морем через узкие проливы. Некоторые озера отчленились от моря и превратились в пресные водоемы.</a:t>
            </a:r>
            <a:endParaRPr/>
          </a:p>
          <a:p>
            <a:pPr indent="-342900" lvl="0" marL="342900" marR="0" rtl="0" algn="l">
              <a:lnSpc>
                <a:spcPct val="100000"/>
              </a:lnSpc>
              <a:spcBef>
                <a:spcPts val="340"/>
              </a:spcBef>
              <a:spcAft>
                <a:spcPts val="0"/>
              </a:spcAft>
              <a:buClr>
                <a:schemeClr val="dk1"/>
              </a:buClr>
              <a:buSzPts val="1700"/>
              <a:buFont typeface="Arial"/>
              <a:buChar char="•"/>
            </a:pPr>
            <a:r>
              <a:rPr b="0" i="0" lang="en-US" sz="1700" u="none">
                <a:solidFill>
                  <a:schemeClr val="dk1"/>
                </a:solidFill>
                <a:latin typeface="Arial"/>
                <a:ea typeface="Arial"/>
                <a:cs typeface="Arial"/>
                <a:sym typeface="Arial"/>
              </a:rPr>
              <a:t>Два самых больших озера Сахалина — Невское с площадью зеркала 178 км²   и Тунайча (174 км²).</a:t>
            </a:r>
            <a:endParaRPr/>
          </a:p>
          <a:p>
            <a:pPr indent="-234950" lvl="0" marL="342900" marR="0" rtl="0" algn="l">
              <a:spcBef>
                <a:spcPts val="340"/>
              </a:spcBef>
              <a:spcAft>
                <a:spcPts val="0"/>
              </a:spcAft>
              <a:buClr>
                <a:schemeClr val="dk1"/>
              </a:buClr>
              <a:buSzPts val="1700"/>
              <a:buFont typeface="Arial"/>
              <a:buNone/>
            </a:pPr>
            <a:r>
              <a:t/>
            </a:r>
            <a:endParaRPr b="0" i="0" sz="1700" u="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Google Shape;177;p29"/>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457200" y="274637"/>
            <a:ext cx="8229600" cy="944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Флора и фауна.</a:t>
            </a:r>
            <a:endParaRPr/>
          </a:p>
        </p:txBody>
      </p:sp>
      <p:sp>
        <p:nvSpPr>
          <p:cNvPr id="183" name="Google Shape;183;p30"/>
          <p:cNvSpPr txBox="1"/>
          <p:nvPr>
            <p:ph idx="1" type="body"/>
          </p:nvPr>
        </p:nvSpPr>
        <p:spPr>
          <a:xfrm>
            <a:off x="457200" y="12954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Растительный и животный мир острова беднее, чем на материке. Зато в прилегающих морских водах здесь сохранились виды, исчезнувшие или очень редкие на материке. </a:t>
            </a:r>
            <a:endParaRPr/>
          </a:p>
        </p:txBody>
      </p:sp>
      <p:pic>
        <p:nvPicPr>
          <p:cNvPr id="184" name="Google Shape;184;p30"/>
          <p:cNvPicPr preferRelativeResize="0"/>
          <p:nvPr/>
        </p:nvPicPr>
        <p:blipFill rotWithShape="1">
          <a:blip r:embed="rId3">
            <a:alphaModFix/>
          </a:blip>
          <a:srcRect b="0" l="0" r="0" t="0"/>
          <a:stretch/>
        </p:blipFill>
        <p:spPr>
          <a:xfrm>
            <a:off x="4876800" y="3657600"/>
            <a:ext cx="3581400" cy="2686050"/>
          </a:xfrm>
          <a:prstGeom prst="rect">
            <a:avLst/>
          </a:prstGeom>
          <a:noFill/>
          <a:ln>
            <a:noFill/>
          </a:ln>
        </p:spPr>
      </p:pic>
      <p:pic>
        <p:nvPicPr>
          <p:cNvPr id="185" name="Google Shape;185;p30"/>
          <p:cNvPicPr preferRelativeResize="0"/>
          <p:nvPr/>
        </p:nvPicPr>
        <p:blipFill rotWithShape="1">
          <a:blip r:embed="rId4">
            <a:alphaModFix/>
          </a:blip>
          <a:srcRect b="0" l="0" r="0" t="0"/>
          <a:stretch/>
        </p:blipFill>
        <p:spPr>
          <a:xfrm>
            <a:off x="669925" y="3657600"/>
            <a:ext cx="4016375" cy="2667000"/>
          </a:xfrm>
          <a:prstGeom prst="rect">
            <a:avLst/>
          </a:prstGeom>
          <a:noFill/>
          <a:ln>
            <a:noFill/>
          </a:ln>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id="190" name="Google Shape;190;p31"/>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Флора.</a:t>
            </a:r>
            <a:endParaRPr/>
          </a:p>
        </p:txBody>
      </p:sp>
      <p:sp>
        <p:nvSpPr>
          <p:cNvPr id="196" name="Google Shape;196;p32"/>
          <p:cNvSpPr txBox="1"/>
          <p:nvPr>
            <p:ph idx="1" type="body"/>
          </p:nvPr>
        </p:nvSpPr>
        <p:spPr>
          <a:xfrm>
            <a:off x="533400" y="1219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На Сахалине произрастают:  деревья — 44 вида, лианы — 9, кустарники — 82, кустарнички — 54, полукустарники и полукустарнички — 4, многолетние травы — 961, однолетние и двулетние травы — 79 (все цифры даны без учета заносных видов).</a:t>
            </a:r>
            <a:endParaRPr/>
          </a:p>
          <a:p>
            <a:pPr indent="-342900" lvl="0" marL="342900" marR="0" rtl="0" algn="just">
              <a:lnSpc>
                <a:spcPct val="100000"/>
              </a:lnSpc>
              <a:spcBef>
                <a:spcPts val="44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Основные лесообразующие породы хвойных лесов Сахалина — лиственница Гмелина  и интродуцированная из Японии лиственница тонкочешуйная , ели аянская и Глена, пихта сахалинская, интродуцированная сосна обыкновенная.</a:t>
            </a:r>
            <a:endParaRPr/>
          </a:p>
          <a:p>
            <a:pPr indent="-342900" lvl="0" marL="342900" marR="0" rtl="0" algn="just">
              <a:lnSpc>
                <a:spcPct val="100000"/>
              </a:lnSpc>
              <a:spcBef>
                <a:spcPts val="44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Преобладающие лиственные породы — это берёзы каменная и белая, ольха пушистая, осина, тополь душистый, ивы росистая, козья и сердцелистная, чозения, вязы японский и лопастной, клён жёлтый. </a:t>
            </a:r>
            <a:endParaRPr/>
          </a:p>
          <a:p>
            <a:pPr indent="-203200" lvl="0" marL="342900" marR="0" rtl="0" algn="l">
              <a:spcBef>
                <a:spcPts val="440"/>
              </a:spcBef>
              <a:spcAft>
                <a:spcPts val="0"/>
              </a:spcAft>
              <a:buClr>
                <a:schemeClr val="dk1"/>
              </a:buClr>
              <a:buSzPts val="2200"/>
              <a:buFont typeface="Arial"/>
              <a:buNone/>
            </a:pPr>
            <a:r>
              <a:t/>
            </a:r>
            <a:endParaRPr b="0" i="0" sz="2200" u="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descr="Sea4" id="93" name="Google Shape;93;p15"/>
          <p:cNvPicPr preferRelativeResize="0"/>
          <p:nvPr/>
        </p:nvPicPr>
        <p:blipFill rotWithShape="1">
          <a:blip r:embed="rId3">
            <a:alphaModFix/>
          </a:blip>
          <a:srcRect b="0" l="0" r="0" t="0"/>
          <a:stretch/>
        </p:blipFill>
        <p:spPr>
          <a:xfrm>
            <a:off x="0" y="-20637"/>
            <a:ext cx="9372600" cy="6878637"/>
          </a:xfrm>
          <a:prstGeom prst="rect">
            <a:avLst/>
          </a:prstGeom>
          <a:noFill/>
          <a:ln>
            <a:noFill/>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pic>
        <p:nvPicPr>
          <p:cNvPr id="201" name="Google Shape;201;p33"/>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457200" y="274637"/>
            <a:ext cx="8229600" cy="944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Фауна.</a:t>
            </a:r>
            <a:endParaRPr/>
          </a:p>
        </p:txBody>
      </p:sp>
      <p:sp>
        <p:nvSpPr>
          <p:cNvPr id="207" name="Google Shape;207;p34"/>
          <p:cNvSpPr txBox="1"/>
          <p:nvPr>
            <p:ph idx="1" type="body"/>
          </p:nvPr>
        </p:nvSpPr>
        <p:spPr>
          <a:xfrm>
            <a:off x="457200" y="1219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На острове водятся 44 вида млекопитающих, наиболее хорошо известные из которых — это медведь, соболь, выдра, норка, северный олень, росомаха, кабарга, представленная здесь особым сахалинским подвидом, енотовидная собака, сивуч и другие. Примерно половина видов сахалинской териофауны — это грызуны.</a:t>
            </a:r>
            <a:endParaRPr/>
          </a:p>
          <a:p>
            <a:pPr indent="-342900" lvl="0" marL="342900" marR="0" rtl="0" algn="just">
              <a:lnSpc>
                <a:spcPct val="100000"/>
              </a:lnSpc>
              <a:spcBef>
                <a:spcPts val="44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На Сахалине отмечено 378 видов птиц; 201 из них (53,1 %) гнездится на острове. Большинство гнездящихся птиц (88 видов) относятся к воробьинообразным; кроме того, в авифауне велика доля ржанкообразных (33 гнездящихся вида), пластинчатоклювых (22 гнездящихся вида), совообразных и дневных хищных птиц (по 11 гнездящихся видов)</a:t>
            </a:r>
            <a:endParaRPr/>
          </a:p>
          <a:p>
            <a:pPr indent="-203200" lvl="0" marL="342900" marR="0" rtl="0" algn="l">
              <a:spcBef>
                <a:spcPts val="440"/>
              </a:spcBef>
              <a:spcAft>
                <a:spcPts val="0"/>
              </a:spcAft>
              <a:buClr>
                <a:schemeClr val="dk1"/>
              </a:buClr>
              <a:buSzPts val="2200"/>
              <a:buFont typeface="Arial"/>
              <a:buNone/>
            </a:pPr>
            <a:r>
              <a:t/>
            </a:r>
            <a:endParaRPr b="0" i="0" sz="2200" u="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id="212" name="Google Shape;212;p3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Охрана природы.</a:t>
            </a:r>
            <a:endParaRPr/>
          </a:p>
        </p:txBody>
      </p:sp>
      <p:sp>
        <p:nvSpPr>
          <p:cNvPr id="218" name="Google Shape;218;p36"/>
          <p:cNvSpPr txBox="1"/>
          <p:nvPr>
            <p:ph idx="1" type="body"/>
          </p:nvPr>
        </p:nvSpPr>
        <p:spPr>
          <a:xfrm>
            <a:off x="457200" y="12954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500"/>
              <a:buFont typeface="Arial"/>
              <a:buChar char="•"/>
            </a:pPr>
            <a:r>
              <a:rPr b="0" i="0" lang="en-US" sz="2500" u="none">
                <a:solidFill>
                  <a:schemeClr val="dk1"/>
                </a:solidFill>
                <a:latin typeface="Arial"/>
                <a:ea typeface="Arial"/>
                <a:cs typeface="Arial"/>
                <a:sym typeface="Arial"/>
              </a:rPr>
              <a:t>12 зарегистрированных на Сахалине видов млекопитающих, 97 видов птиц (в том числе 50 гнездящихся), семь видов рыб, 20 видов беспозвоночных, 113 видов сосудистых растений, 13 видов мохообразных, семь видов водорослей, 14 видов грибов и 20 видов лишайников (то есть 136 видов животных, 133 вида растений и 34 вида грибов — всего 303 вида) имеют статус охраняемых, то есть занесены в «Красную книгу Сахалинской области», при этом около трети из них одновременно входят в «Красную книгу Российской Федерации».</a:t>
            </a:r>
            <a:endParaRPr/>
          </a:p>
          <a:p>
            <a:pPr indent="-184150" lvl="0" marL="342900" marR="0" rtl="0" algn="l">
              <a:spcBef>
                <a:spcPts val="500"/>
              </a:spcBef>
              <a:spcAft>
                <a:spcPts val="0"/>
              </a:spcAft>
              <a:buClr>
                <a:schemeClr val="dk1"/>
              </a:buClr>
              <a:buSzPts val="2500"/>
              <a:buFont typeface="Arial"/>
              <a:buNone/>
            </a:pPr>
            <a:r>
              <a:t/>
            </a:r>
            <a:endParaRPr b="0" i="0" sz="2500" u="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7"/>
          <p:cNvSpPr txBox="1"/>
          <p:nvPr/>
        </p:nvSpPr>
        <p:spPr>
          <a:xfrm>
            <a:off x="457200" y="274637"/>
            <a:ext cx="8229600" cy="944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Охраняемые растения.</a:t>
            </a:r>
            <a:endParaRPr/>
          </a:p>
        </p:txBody>
      </p:sp>
      <p:pic>
        <p:nvPicPr>
          <p:cNvPr id="224" name="Google Shape;224;p37"/>
          <p:cNvPicPr preferRelativeResize="0"/>
          <p:nvPr/>
        </p:nvPicPr>
        <p:blipFill rotWithShape="1">
          <a:blip r:embed="rId3">
            <a:alphaModFix/>
          </a:blip>
          <a:srcRect b="0" l="0" r="0" t="0"/>
          <a:stretch/>
        </p:blipFill>
        <p:spPr>
          <a:xfrm>
            <a:off x="1066800" y="1219200"/>
            <a:ext cx="1776412" cy="2667000"/>
          </a:xfrm>
          <a:prstGeom prst="rect">
            <a:avLst/>
          </a:prstGeom>
          <a:noFill/>
          <a:ln>
            <a:noFill/>
          </a:ln>
        </p:spPr>
      </p:pic>
      <p:sp>
        <p:nvSpPr>
          <p:cNvPr id="225" name="Google Shape;225;p37"/>
          <p:cNvSpPr txBox="1"/>
          <p:nvPr/>
        </p:nvSpPr>
        <p:spPr>
          <a:xfrm>
            <a:off x="609600" y="4038600"/>
            <a:ext cx="262890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Калипсо луковичная</a:t>
            </a:r>
            <a:r>
              <a:rPr b="0" i="0" lang="en-US" sz="1800" u="none">
                <a:solidFill>
                  <a:schemeClr val="dk1"/>
                </a:solidFill>
                <a:latin typeface="Arial"/>
                <a:ea typeface="Arial"/>
                <a:cs typeface="Arial"/>
                <a:sym typeface="Arial"/>
              </a:rPr>
              <a:t> </a:t>
            </a:r>
            <a:endParaRPr/>
          </a:p>
        </p:txBody>
      </p:sp>
      <p:pic>
        <p:nvPicPr>
          <p:cNvPr id="226" name="Google Shape;226;p37"/>
          <p:cNvPicPr preferRelativeResize="0"/>
          <p:nvPr/>
        </p:nvPicPr>
        <p:blipFill rotWithShape="1">
          <a:blip r:embed="rId4">
            <a:alphaModFix/>
          </a:blip>
          <a:srcRect b="0" l="0" r="0" t="0"/>
          <a:stretch/>
        </p:blipFill>
        <p:spPr>
          <a:xfrm>
            <a:off x="6172200" y="1143000"/>
            <a:ext cx="1905000" cy="2701925"/>
          </a:xfrm>
          <a:prstGeom prst="rect">
            <a:avLst/>
          </a:prstGeom>
          <a:noFill/>
          <a:ln>
            <a:noFill/>
          </a:ln>
        </p:spPr>
      </p:pic>
      <p:sp>
        <p:nvSpPr>
          <p:cNvPr id="227" name="Google Shape;227;p37"/>
          <p:cNvSpPr txBox="1"/>
          <p:nvPr/>
        </p:nvSpPr>
        <p:spPr>
          <a:xfrm>
            <a:off x="5867400" y="3962400"/>
            <a:ext cx="2379662" cy="646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Венерин башмачок</a:t>
            </a:r>
            <a:endParaRPr/>
          </a:p>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обыкновенный</a:t>
            </a:r>
            <a:endParaRPr/>
          </a:p>
        </p:txBody>
      </p:sp>
      <p:pic>
        <p:nvPicPr>
          <p:cNvPr id="228" name="Google Shape;228;p37"/>
          <p:cNvPicPr preferRelativeResize="0"/>
          <p:nvPr/>
        </p:nvPicPr>
        <p:blipFill rotWithShape="1">
          <a:blip r:embed="rId5">
            <a:alphaModFix/>
          </a:blip>
          <a:srcRect b="0" l="0" r="0" t="0"/>
          <a:stretch/>
        </p:blipFill>
        <p:spPr>
          <a:xfrm>
            <a:off x="3200400" y="1295400"/>
            <a:ext cx="2524125" cy="1685925"/>
          </a:xfrm>
          <a:prstGeom prst="rect">
            <a:avLst/>
          </a:prstGeom>
          <a:noFill/>
          <a:ln>
            <a:noFill/>
          </a:ln>
        </p:spPr>
      </p:pic>
      <p:sp>
        <p:nvSpPr>
          <p:cNvPr id="229" name="Google Shape;229;p37"/>
          <p:cNvSpPr txBox="1"/>
          <p:nvPr/>
        </p:nvSpPr>
        <p:spPr>
          <a:xfrm>
            <a:off x="3276600" y="3048000"/>
            <a:ext cx="2449512" cy="646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Пион</a:t>
            </a:r>
            <a:endParaRPr/>
          </a:p>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обратно-овальный</a:t>
            </a:r>
            <a:r>
              <a:rPr b="0" i="0" lang="en-US" sz="1800" u="none">
                <a:solidFill>
                  <a:schemeClr val="dk1"/>
                </a:solidFill>
                <a:latin typeface="Arial"/>
                <a:ea typeface="Arial"/>
                <a:cs typeface="Arial"/>
                <a:sym typeface="Arial"/>
              </a:rPr>
              <a:t> </a:t>
            </a:r>
            <a:endParaRPr/>
          </a:p>
        </p:txBody>
      </p:sp>
      <p:pic>
        <p:nvPicPr>
          <p:cNvPr id="230" name="Google Shape;230;p37"/>
          <p:cNvPicPr preferRelativeResize="0"/>
          <p:nvPr/>
        </p:nvPicPr>
        <p:blipFill rotWithShape="1">
          <a:blip r:embed="rId6">
            <a:alphaModFix/>
          </a:blip>
          <a:srcRect b="0" l="0" r="0" t="0"/>
          <a:stretch/>
        </p:blipFill>
        <p:spPr>
          <a:xfrm>
            <a:off x="3200400" y="4114800"/>
            <a:ext cx="2619375" cy="1962150"/>
          </a:xfrm>
          <a:prstGeom prst="rect">
            <a:avLst/>
          </a:prstGeom>
          <a:noFill/>
          <a:ln>
            <a:noFill/>
          </a:ln>
        </p:spPr>
      </p:pic>
      <p:sp>
        <p:nvSpPr>
          <p:cNvPr id="231" name="Google Shape;231;p37"/>
          <p:cNvSpPr txBox="1"/>
          <p:nvPr/>
        </p:nvSpPr>
        <p:spPr>
          <a:xfrm>
            <a:off x="3200400" y="6248400"/>
            <a:ext cx="24638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Тис остроконечный</a:t>
            </a:r>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pic>
        <p:nvPicPr>
          <p:cNvPr id="236" name="Google Shape;236;p38"/>
          <p:cNvPicPr preferRelativeResize="0"/>
          <p:nvPr/>
        </p:nvPicPr>
        <p:blipFill rotWithShape="1">
          <a:blip r:embed="rId3">
            <a:alphaModFix/>
          </a:blip>
          <a:srcRect b="0" l="0" r="0" t="0"/>
          <a:stretch/>
        </p:blipFill>
        <p:spPr>
          <a:xfrm>
            <a:off x="5181600" y="990600"/>
            <a:ext cx="3133725" cy="2352675"/>
          </a:xfrm>
          <a:prstGeom prst="rect">
            <a:avLst/>
          </a:prstGeom>
          <a:noFill/>
          <a:ln>
            <a:noFill/>
          </a:ln>
        </p:spPr>
      </p:pic>
      <p:sp>
        <p:nvSpPr>
          <p:cNvPr id="237" name="Google Shape;237;p38"/>
          <p:cNvSpPr txBox="1"/>
          <p:nvPr/>
        </p:nvSpPr>
        <p:spPr>
          <a:xfrm>
            <a:off x="5410200" y="3352800"/>
            <a:ext cx="27495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Аралия сердцевидная</a:t>
            </a:r>
            <a:endParaRPr/>
          </a:p>
        </p:txBody>
      </p:sp>
      <p:sp>
        <p:nvSpPr>
          <p:cNvPr id="238" name="Google Shape;238;p38"/>
          <p:cNvSpPr txBox="1"/>
          <p:nvPr/>
        </p:nvSpPr>
        <p:spPr>
          <a:xfrm>
            <a:off x="457200" y="274637"/>
            <a:ext cx="8229600" cy="944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Охраняемые растения.</a:t>
            </a:r>
            <a:endParaRPr/>
          </a:p>
        </p:txBody>
      </p:sp>
      <p:pic>
        <p:nvPicPr>
          <p:cNvPr id="239" name="Google Shape;239;p38"/>
          <p:cNvPicPr preferRelativeResize="0"/>
          <p:nvPr/>
        </p:nvPicPr>
        <p:blipFill rotWithShape="1">
          <a:blip r:embed="rId4">
            <a:alphaModFix/>
          </a:blip>
          <a:srcRect b="0" l="0" r="0" t="0"/>
          <a:stretch/>
        </p:blipFill>
        <p:spPr>
          <a:xfrm>
            <a:off x="838200" y="990600"/>
            <a:ext cx="3133725" cy="2352675"/>
          </a:xfrm>
          <a:prstGeom prst="rect">
            <a:avLst/>
          </a:prstGeom>
          <a:noFill/>
          <a:ln>
            <a:noFill/>
          </a:ln>
        </p:spPr>
      </p:pic>
      <p:sp>
        <p:nvSpPr>
          <p:cNvPr id="240" name="Google Shape;240;p38"/>
          <p:cNvSpPr txBox="1"/>
          <p:nvPr/>
        </p:nvSpPr>
        <p:spPr>
          <a:xfrm>
            <a:off x="1219200" y="3352800"/>
            <a:ext cx="2130425"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Двулистник Грея</a:t>
            </a:r>
            <a:endParaRPr/>
          </a:p>
        </p:txBody>
      </p:sp>
      <p:pic>
        <p:nvPicPr>
          <p:cNvPr id="241" name="Google Shape;241;p38"/>
          <p:cNvPicPr preferRelativeResize="0"/>
          <p:nvPr/>
        </p:nvPicPr>
        <p:blipFill rotWithShape="1">
          <a:blip r:embed="rId5">
            <a:alphaModFix/>
          </a:blip>
          <a:srcRect b="0" l="0" r="0" t="0"/>
          <a:stretch/>
        </p:blipFill>
        <p:spPr>
          <a:xfrm>
            <a:off x="2819400" y="3810000"/>
            <a:ext cx="3254375" cy="2438400"/>
          </a:xfrm>
          <a:prstGeom prst="rect">
            <a:avLst/>
          </a:prstGeom>
          <a:noFill/>
          <a:ln>
            <a:noFill/>
          </a:ln>
        </p:spPr>
      </p:pic>
      <p:sp>
        <p:nvSpPr>
          <p:cNvPr id="242" name="Google Shape;242;p38"/>
          <p:cNvSpPr txBox="1"/>
          <p:nvPr/>
        </p:nvSpPr>
        <p:spPr>
          <a:xfrm>
            <a:off x="2895600" y="6324600"/>
            <a:ext cx="324008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Можжевельник Сарджента</a:t>
            </a:r>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9"/>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Охраняемые животные.</a:t>
            </a:r>
            <a:endParaRPr/>
          </a:p>
        </p:txBody>
      </p:sp>
      <p:sp>
        <p:nvSpPr>
          <p:cNvPr id="248" name="Google Shape;248;p39"/>
          <p:cNvSpPr txBox="1"/>
          <p:nvPr/>
        </p:nvSpPr>
        <p:spPr>
          <a:xfrm>
            <a:off x="5257800" y="3505200"/>
            <a:ext cx="261778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Сахалинская кабарга</a:t>
            </a:r>
            <a:endParaRPr/>
          </a:p>
        </p:txBody>
      </p:sp>
      <p:pic>
        <p:nvPicPr>
          <p:cNvPr id="249" name="Google Shape;249;p39"/>
          <p:cNvPicPr preferRelativeResize="0"/>
          <p:nvPr/>
        </p:nvPicPr>
        <p:blipFill rotWithShape="1">
          <a:blip r:embed="rId3">
            <a:alphaModFix/>
          </a:blip>
          <a:srcRect b="0" l="0" r="0" t="0"/>
          <a:stretch/>
        </p:blipFill>
        <p:spPr>
          <a:xfrm>
            <a:off x="5105400" y="1143000"/>
            <a:ext cx="2667000" cy="2184400"/>
          </a:xfrm>
          <a:prstGeom prst="rect">
            <a:avLst/>
          </a:prstGeom>
          <a:noFill/>
          <a:ln>
            <a:noFill/>
          </a:ln>
        </p:spPr>
      </p:pic>
      <p:pic>
        <p:nvPicPr>
          <p:cNvPr id="250" name="Google Shape;250;p39"/>
          <p:cNvPicPr preferRelativeResize="0"/>
          <p:nvPr/>
        </p:nvPicPr>
        <p:blipFill rotWithShape="1">
          <a:blip r:embed="rId4">
            <a:alphaModFix/>
          </a:blip>
          <a:srcRect b="0" l="0" r="0" t="0"/>
          <a:stretch/>
        </p:blipFill>
        <p:spPr>
          <a:xfrm>
            <a:off x="685800" y="1295400"/>
            <a:ext cx="3090862" cy="2014537"/>
          </a:xfrm>
          <a:prstGeom prst="rect">
            <a:avLst/>
          </a:prstGeom>
          <a:noFill/>
          <a:ln>
            <a:noFill/>
          </a:ln>
        </p:spPr>
      </p:pic>
      <p:sp>
        <p:nvSpPr>
          <p:cNvPr id="251" name="Google Shape;251;p39"/>
          <p:cNvSpPr txBox="1"/>
          <p:nvPr/>
        </p:nvSpPr>
        <p:spPr>
          <a:xfrm>
            <a:off x="685800" y="3505200"/>
            <a:ext cx="30480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Сивуч</a:t>
            </a:r>
            <a:endParaRPr/>
          </a:p>
        </p:txBody>
      </p:sp>
      <p:pic>
        <p:nvPicPr>
          <p:cNvPr id="252" name="Google Shape;252;p39"/>
          <p:cNvPicPr preferRelativeResize="0"/>
          <p:nvPr/>
        </p:nvPicPr>
        <p:blipFill rotWithShape="1">
          <a:blip r:embed="rId5">
            <a:alphaModFix/>
          </a:blip>
          <a:srcRect b="0" l="0" r="0" t="0"/>
          <a:stretch/>
        </p:blipFill>
        <p:spPr>
          <a:xfrm>
            <a:off x="685800" y="3962400"/>
            <a:ext cx="3048000" cy="2281237"/>
          </a:xfrm>
          <a:prstGeom prst="rect">
            <a:avLst/>
          </a:prstGeom>
          <a:noFill/>
          <a:ln>
            <a:noFill/>
          </a:ln>
        </p:spPr>
      </p:pic>
      <p:sp>
        <p:nvSpPr>
          <p:cNvPr id="253" name="Google Shape;253;p39"/>
          <p:cNvSpPr txBox="1"/>
          <p:nvPr/>
        </p:nvSpPr>
        <p:spPr>
          <a:xfrm>
            <a:off x="685800" y="6324600"/>
            <a:ext cx="30480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Медновский песец</a:t>
            </a:r>
            <a:endParaRPr/>
          </a:p>
        </p:txBody>
      </p:sp>
      <p:pic>
        <p:nvPicPr>
          <p:cNvPr id="254" name="Google Shape;254;p39"/>
          <p:cNvPicPr preferRelativeResize="0"/>
          <p:nvPr/>
        </p:nvPicPr>
        <p:blipFill rotWithShape="1">
          <a:blip r:embed="rId6">
            <a:alphaModFix/>
          </a:blip>
          <a:srcRect b="0" l="0" r="0" t="0"/>
          <a:stretch/>
        </p:blipFill>
        <p:spPr>
          <a:xfrm>
            <a:off x="4876800" y="3962400"/>
            <a:ext cx="3238500" cy="2127250"/>
          </a:xfrm>
          <a:prstGeom prst="rect">
            <a:avLst/>
          </a:prstGeom>
          <a:noFill/>
          <a:ln>
            <a:noFill/>
          </a:ln>
        </p:spPr>
      </p:pic>
      <p:sp>
        <p:nvSpPr>
          <p:cNvPr id="255" name="Google Shape;255;p39"/>
          <p:cNvSpPr txBox="1"/>
          <p:nvPr/>
        </p:nvSpPr>
        <p:spPr>
          <a:xfrm>
            <a:off x="4495800" y="6248400"/>
            <a:ext cx="377031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Восточносибирская росомаха</a:t>
            </a:r>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0"/>
          <p:cNvSpPr txBox="1"/>
          <p:nvPr>
            <p:ph type="title"/>
          </p:nvPr>
        </p:nvSpPr>
        <p:spPr>
          <a:xfrm>
            <a:off x="457200" y="274637"/>
            <a:ext cx="8229600" cy="8683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Охраняемые животные.</a:t>
            </a:r>
            <a:endParaRPr/>
          </a:p>
        </p:txBody>
      </p:sp>
      <p:pic>
        <p:nvPicPr>
          <p:cNvPr id="261" name="Google Shape;261;p40"/>
          <p:cNvPicPr preferRelativeResize="0"/>
          <p:nvPr/>
        </p:nvPicPr>
        <p:blipFill rotWithShape="1">
          <a:blip r:embed="rId3">
            <a:alphaModFix/>
          </a:blip>
          <a:srcRect b="0" l="0" r="0" t="0"/>
          <a:stretch/>
        </p:blipFill>
        <p:spPr>
          <a:xfrm>
            <a:off x="762000" y="3505200"/>
            <a:ext cx="3467100" cy="2547937"/>
          </a:xfrm>
          <a:prstGeom prst="rect">
            <a:avLst/>
          </a:prstGeom>
          <a:noFill/>
          <a:ln>
            <a:noFill/>
          </a:ln>
        </p:spPr>
      </p:pic>
      <p:pic>
        <p:nvPicPr>
          <p:cNvPr id="262" name="Google Shape;262;p40"/>
          <p:cNvPicPr preferRelativeResize="0"/>
          <p:nvPr/>
        </p:nvPicPr>
        <p:blipFill rotWithShape="1">
          <a:blip r:embed="rId4">
            <a:alphaModFix/>
          </a:blip>
          <a:srcRect b="0" l="0" r="0" t="0"/>
          <a:stretch/>
        </p:blipFill>
        <p:spPr>
          <a:xfrm>
            <a:off x="4648200" y="1219200"/>
            <a:ext cx="3841750" cy="1625600"/>
          </a:xfrm>
          <a:prstGeom prst="rect">
            <a:avLst/>
          </a:prstGeom>
          <a:noFill/>
          <a:ln>
            <a:noFill/>
          </a:ln>
        </p:spPr>
      </p:pic>
      <p:sp>
        <p:nvSpPr>
          <p:cNvPr id="263" name="Google Shape;263;p40"/>
          <p:cNvSpPr txBox="1"/>
          <p:nvPr/>
        </p:nvSpPr>
        <p:spPr>
          <a:xfrm>
            <a:off x="4648200" y="2971800"/>
            <a:ext cx="37338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Белоклювая гагара</a:t>
            </a:r>
            <a:endParaRPr/>
          </a:p>
        </p:txBody>
      </p:sp>
      <p:sp>
        <p:nvSpPr>
          <p:cNvPr id="264" name="Google Shape;264;p40"/>
          <p:cNvSpPr txBox="1"/>
          <p:nvPr/>
        </p:nvSpPr>
        <p:spPr>
          <a:xfrm>
            <a:off x="1447800" y="6172200"/>
            <a:ext cx="26670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Мандаринка</a:t>
            </a:r>
            <a:endParaRPr/>
          </a:p>
        </p:txBody>
      </p:sp>
      <p:pic>
        <p:nvPicPr>
          <p:cNvPr id="265" name="Google Shape;265;p40"/>
          <p:cNvPicPr preferRelativeResize="0"/>
          <p:nvPr/>
        </p:nvPicPr>
        <p:blipFill rotWithShape="1">
          <a:blip r:embed="rId5">
            <a:alphaModFix/>
          </a:blip>
          <a:srcRect b="0" l="0" r="0" t="0"/>
          <a:stretch/>
        </p:blipFill>
        <p:spPr>
          <a:xfrm>
            <a:off x="5260975" y="3505200"/>
            <a:ext cx="2701925" cy="2638425"/>
          </a:xfrm>
          <a:prstGeom prst="rect">
            <a:avLst/>
          </a:prstGeom>
          <a:noFill/>
          <a:ln>
            <a:noFill/>
          </a:ln>
        </p:spPr>
      </p:pic>
      <p:sp>
        <p:nvSpPr>
          <p:cNvPr id="266" name="Google Shape;266;p40"/>
          <p:cNvSpPr txBox="1"/>
          <p:nvPr/>
        </p:nvSpPr>
        <p:spPr>
          <a:xfrm>
            <a:off x="4876800" y="6248400"/>
            <a:ext cx="37338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Синий каменный дрозд</a:t>
            </a:r>
            <a:endParaRPr/>
          </a:p>
        </p:txBody>
      </p:sp>
      <p:pic>
        <p:nvPicPr>
          <p:cNvPr id="267" name="Google Shape;267;p40"/>
          <p:cNvPicPr preferRelativeResize="0"/>
          <p:nvPr/>
        </p:nvPicPr>
        <p:blipFill rotWithShape="1">
          <a:blip r:embed="rId6">
            <a:alphaModFix/>
          </a:blip>
          <a:srcRect b="0" l="0" r="0" t="0"/>
          <a:stretch/>
        </p:blipFill>
        <p:spPr>
          <a:xfrm>
            <a:off x="685800" y="1219200"/>
            <a:ext cx="3413125" cy="1592262"/>
          </a:xfrm>
          <a:prstGeom prst="rect">
            <a:avLst/>
          </a:prstGeom>
          <a:noFill/>
          <a:ln>
            <a:noFill/>
          </a:ln>
        </p:spPr>
      </p:pic>
      <p:sp>
        <p:nvSpPr>
          <p:cNvPr id="268" name="Google Shape;268;p40"/>
          <p:cNvSpPr txBox="1"/>
          <p:nvPr/>
        </p:nvSpPr>
        <p:spPr>
          <a:xfrm>
            <a:off x="609600" y="2895600"/>
            <a:ext cx="37338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Сахалинский чернозобик</a:t>
            </a:r>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Охраняемые животные.</a:t>
            </a:r>
            <a:endParaRPr/>
          </a:p>
        </p:txBody>
      </p:sp>
      <p:sp>
        <p:nvSpPr>
          <p:cNvPr id="274" name="Google Shape;274;p41"/>
          <p:cNvSpPr txBox="1"/>
          <p:nvPr/>
        </p:nvSpPr>
        <p:spPr>
          <a:xfrm>
            <a:off x="4800600" y="6324600"/>
            <a:ext cx="37338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Сахалинский осетр</a:t>
            </a:r>
            <a:endParaRPr/>
          </a:p>
        </p:txBody>
      </p:sp>
      <p:sp>
        <p:nvSpPr>
          <p:cNvPr id="275" name="Google Shape;275;p41"/>
          <p:cNvSpPr txBox="1"/>
          <p:nvPr/>
        </p:nvSpPr>
        <p:spPr>
          <a:xfrm flipH="1">
            <a:off x="914400" y="6324600"/>
            <a:ext cx="30480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Китайский окунь</a:t>
            </a:r>
            <a:endParaRPr/>
          </a:p>
        </p:txBody>
      </p:sp>
      <p:sp>
        <p:nvSpPr>
          <p:cNvPr id="276" name="Google Shape;276;p41"/>
          <p:cNvSpPr txBox="1"/>
          <p:nvPr/>
        </p:nvSpPr>
        <p:spPr>
          <a:xfrm>
            <a:off x="990600" y="3048000"/>
            <a:ext cx="30480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Сахалинский таймень</a:t>
            </a:r>
            <a:endParaRPr/>
          </a:p>
        </p:txBody>
      </p:sp>
      <p:pic>
        <p:nvPicPr>
          <p:cNvPr id="277" name="Google Shape;277;p41"/>
          <p:cNvPicPr preferRelativeResize="0"/>
          <p:nvPr/>
        </p:nvPicPr>
        <p:blipFill rotWithShape="1">
          <a:blip r:embed="rId3">
            <a:alphaModFix/>
          </a:blip>
          <a:srcRect b="0" l="0" r="0" t="0"/>
          <a:stretch/>
        </p:blipFill>
        <p:spPr>
          <a:xfrm>
            <a:off x="5257800" y="4114800"/>
            <a:ext cx="2886075" cy="1997075"/>
          </a:xfrm>
          <a:prstGeom prst="rect">
            <a:avLst/>
          </a:prstGeom>
          <a:noFill/>
          <a:ln>
            <a:noFill/>
          </a:ln>
        </p:spPr>
      </p:pic>
      <p:pic>
        <p:nvPicPr>
          <p:cNvPr id="278" name="Google Shape;278;p41"/>
          <p:cNvPicPr preferRelativeResize="0"/>
          <p:nvPr/>
        </p:nvPicPr>
        <p:blipFill rotWithShape="1">
          <a:blip r:embed="rId4">
            <a:alphaModFix/>
          </a:blip>
          <a:srcRect b="0" l="0" r="0" t="0"/>
          <a:stretch/>
        </p:blipFill>
        <p:spPr>
          <a:xfrm>
            <a:off x="685800" y="1447800"/>
            <a:ext cx="3810000" cy="1112837"/>
          </a:xfrm>
          <a:prstGeom prst="rect">
            <a:avLst/>
          </a:prstGeom>
          <a:noFill/>
          <a:ln>
            <a:noFill/>
          </a:ln>
        </p:spPr>
      </p:pic>
      <p:pic>
        <p:nvPicPr>
          <p:cNvPr id="279" name="Google Shape;279;p41"/>
          <p:cNvPicPr preferRelativeResize="0"/>
          <p:nvPr/>
        </p:nvPicPr>
        <p:blipFill rotWithShape="1">
          <a:blip r:embed="rId5">
            <a:alphaModFix/>
          </a:blip>
          <a:srcRect b="0" l="0" r="0" t="0"/>
          <a:stretch/>
        </p:blipFill>
        <p:spPr>
          <a:xfrm>
            <a:off x="685800" y="4267200"/>
            <a:ext cx="4033837" cy="2162175"/>
          </a:xfrm>
          <a:prstGeom prst="rect">
            <a:avLst/>
          </a:prstGeom>
          <a:noFill/>
          <a:ln>
            <a:noFill/>
          </a:ln>
        </p:spPr>
      </p:pic>
      <p:pic>
        <p:nvPicPr>
          <p:cNvPr id="280" name="Google Shape;280;p41"/>
          <p:cNvPicPr preferRelativeResize="0"/>
          <p:nvPr/>
        </p:nvPicPr>
        <p:blipFill rotWithShape="1">
          <a:blip r:embed="rId6">
            <a:alphaModFix/>
          </a:blip>
          <a:srcRect b="0" l="0" r="0" t="0"/>
          <a:stretch/>
        </p:blipFill>
        <p:spPr>
          <a:xfrm>
            <a:off x="4953000" y="1981200"/>
            <a:ext cx="3429000" cy="700087"/>
          </a:xfrm>
          <a:prstGeom prst="rect">
            <a:avLst/>
          </a:prstGeom>
          <a:noFill/>
          <a:ln>
            <a:noFill/>
          </a:ln>
        </p:spPr>
      </p:pic>
      <p:sp>
        <p:nvSpPr>
          <p:cNvPr id="281" name="Google Shape;281;p41"/>
          <p:cNvSpPr txBox="1"/>
          <p:nvPr/>
        </p:nvSpPr>
        <p:spPr>
          <a:xfrm>
            <a:off x="5029200" y="3048000"/>
            <a:ext cx="30480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Калуга</a:t>
            </a:r>
            <a:endParaRP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2"/>
          <p:cNvSpPr txBox="1"/>
          <p:nvPr/>
        </p:nvSpPr>
        <p:spPr>
          <a:xfrm>
            <a:off x="3810000" y="304800"/>
            <a:ext cx="5105400" cy="7921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500"/>
              <a:buFont typeface="Arial"/>
              <a:buNone/>
            </a:pPr>
            <a:r>
              <a:rPr b="0" i="0" lang="en-US" sz="3500" u="none">
                <a:solidFill>
                  <a:schemeClr val="lt1"/>
                </a:solidFill>
                <a:latin typeface="Arial"/>
                <a:ea typeface="Arial"/>
                <a:cs typeface="Arial"/>
                <a:sym typeface="Arial"/>
              </a:rPr>
              <a:t>Времена года:</a:t>
            </a:r>
            <a:br>
              <a:rPr b="0" i="0" lang="en-US" sz="3500" u="none">
                <a:solidFill>
                  <a:schemeClr val="lt1"/>
                </a:solidFill>
                <a:latin typeface="Arial"/>
                <a:ea typeface="Arial"/>
                <a:cs typeface="Arial"/>
                <a:sym typeface="Arial"/>
              </a:rPr>
            </a:br>
            <a:r>
              <a:rPr b="0" i="0" lang="en-US" sz="3500" u="none">
                <a:solidFill>
                  <a:schemeClr val="lt1"/>
                </a:solidFill>
                <a:latin typeface="Arial"/>
                <a:ea typeface="Arial"/>
                <a:cs typeface="Arial"/>
                <a:sym typeface="Arial"/>
              </a:rPr>
              <a:t>зима на Сахалине</a:t>
            </a:r>
            <a:endParaRPr/>
          </a:p>
        </p:txBody>
      </p:sp>
      <p:pic>
        <p:nvPicPr>
          <p:cNvPr id="287" name="Google Shape;287;p42"/>
          <p:cNvPicPr preferRelativeResize="0"/>
          <p:nvPr>
            <p:ph idx="4294967295" type="body"/>
          </p:nvPr>
        </p:nvPicPr>
        <p:blipFill rotWithShape="1">
          <a:blip r:embed="rId3">
            <a:alphaModFix/>
          </a:blip>
          <a:srcRect b="0" l="0" r="0" t="0"/>
          <a:stretch/>
        </p:blipFill>
        <p:spPr>
          <a:xfrm>
            <a:off x="0" y="0"/>
            <a:ext cx="9144000" cy="6858000"/>
          </a:xfrm>
          <a:prstGeom prst="rect">
            <a:avLst/>
          </a:prstGeom>
          <a:noFill/>
          <a:ln>
            <a:noFill/>
          </a:ln>
        </p:spPr>
      </p:pic>
      <p:sp>
        <p:nvSpPr>
          <p:cNvPr id="288" name="Google Shape;288;p42"/>
          <p:cNvSpPr txBox="1"/>
          <p:nvPr/>
        </p:nvSpPr>
        <p:spPr>
          <a:xfrm>
            <a:off x="3810000" y="381000"/>
            <a:ext cx="5105400" cy="7921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500"/>
              <a:buFont typeface="Arial"/>
              <a:buNone/>
            </a:pPr>
            <a:r>
              <a:rPr b="0" i="0" lang="en-US" sz="3500" u="none">
                <a:solidFill>
                  <a:schemeClr val="lt1"/>
                </a:solidFill>
                <a:latin typeface="Arial"/>
                <a:ea typeface="Arial"/>
                <a:cs typeface="Arial"/>
                <a:sym typeface="Arial"/>
              </a:rPr>
              <a:t>Времена года:</a:t>
            </a:r>
            <a:br>
              <a:rPr b="0" i="0" lang="en-US" sz="3500" u="none">
                <a:solidFill>
                  <a:schemeClr val="lt1"/>
                </a:solidFill>
                <a:latin typeface="Arial"/>
                <a:ea typeface="Arial"/>
                <a:cs typeface="Arial"/>
                <a:sym typeface="Arial"/>
              </a:rPr>
            </a:br>
            <a:r>
              <a:rPr b="0" i="0" lang="en-US" sz="3500" u="none">
                <a:solidFill>
                  <a:schemeClr val="lt1"/>
                </a:solidFill>
                <a:latin typeface="Arial"/>
                <a:ea typeface="Arial"/>
                <a:cs typeface="Arial"/>
                <a:sym typeface="Arial"/>
              </a:rPr>
              <a:t>зима на Сахалине</a:t>
            </a:r>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6"/>
          <p:cNvSpPr txBox="1"/>
          <p:nvPr>
            <p:ph type="title"/>
          </p:nvPr>
        </p:nvSpPr>
        <p:spPr>
          <a:xfrm>
            <a:off x="457200" y="228600"/>
            <a:ext cx="82296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Общие сведения.</a:t>
            </a:r>
            <a:endParaRPr/>
          </a:p>
        </p:txBody>
      </p:sp>
      <p:sp>
        <p:nvSpPr>
          <p:cNvPr id="99" name="Google Shape;99;p16"/>
          <p:cNvSpPr txBox="1"/>
          <p:nvPr>
            <p:ph idx="1" type="body"/>
          </p:nvPr>
        </p:nvSpPr>
        <p:spPr>
          <a:xfrm>
            <a:off x="762000" y="3657600"/>
            <a:ext cx="7848600" cy="2667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Сахалин – самый большой остров России. </a:t>
            </a:r>
            <a:endParaRPr/>
          </a:p>
          <a:p>
            <a:pPr indent="-342900" lvl="0" marL="342900" marR="0" rtl="0" algn="l">
              <a:lnSpc>
                <a:spcPct val="100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Площадь – 76,4 тыс. тыс. км²; протяженность с севера на юг –  948 км, наибольшая ширина – от 26 км (перешеек Поясок) до  160 км (на широте с. Лесогорское).</a:t>
            </a:r>
            <a:endParaRPr/>
          </a:p>
          <a:p>
            <a:pPr indent="-342900" lvl="0" marL="342900" marR="0" rtl="0" algn="l">
              <a:lnSpc>
                <a:spcPct val="100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Омывается Охотским и Японским морями.</a:t>
            </a:r>
            <a:endParaRPr/>
          </a:p>
          <a:p>
            <a:pPr indent="-342900" lvl="0" marL="342900" marR="0" rtl="0" algn="l">
              <a:lnSpc>
                <a:spcPct val="100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От материковой части Азии отделен Татарским проливом (в самой узкой части – пролив Невельского – имеет ширину всего 7,3 км).</a:t>
            </a:r>
            <a:endParaRPr/>
          </a:p>
          <a:p>
            <a:pPr indent="-342900" lvl="0" marL="342900" marR="0" rtl="0" algn="l">
              <a:lnSpc>
                <a:spcPct val="100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Сахалин находится в сейсмоактивной зоне Тихоокеанского огненного кольца. Поэтому здесь часты землетрясения.</a:t>
            </a:r>
            <a:endParaRPr/>
          </a:p>
        </p:txBody>
      </p:sp>
      <p:pic>
        <p:nvPicPr>
          <p:cNvPr id="100" name="Google Shape;100;p16"/>
          <p:cNvPicPr preferRelativeResize="0"/>
          <p:nvPr>
            <p:ph idx="2" type="body"/>
          </p:nvPr>
        </p:nvPicPr>
        <p:blipFill rotWithShape="1">
          <a:blip r:embed="rId3">
            <a:alphaModFix/>
          </a:blip>
          <a:srcRect b="0" l="0" r="0" t="0"/>
          <a:stretch/>
        </p:blipFill>
        <p:spPr>
          <a:xfrm>
            <a:off x="2438400" y="1066800"/>
            <a:ext cx="4038600" cy="2422525"/>
          </a:xfrm>
          <a:prstGeom prst="rect">
            <a:avLst/>
          </a:prstGeom>
          <a:noFill/>
          <a:ln>
            <a:noFill/>
          </a:ln>
        </p:spPr>
      </p:pic>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pic>
        <p:nvPicPr>
          <p:cNvPr id="293" name="Google Shape;293;p4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94" name="Google Shape;294;p43"/>
          <p:cNvSpPr txBox="1"/>
          <p:nvPr/>
        </p:nvSpPr>
        <p:spPr>
          <a:xfrm>
            <a:off x="3733800" y="228600"/>
            <a:ext cx="5105400" cy="7921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500"/>
              <a:buFont typeface="Arial"/>
              <a:buNone/>
            </a:pPr>
            <a:r>
              <a:rPr b="0" i="0" lang="en-US" sz="3500" u="none">
                <a:solidFill>
                  <a:schemeClr val="lt1"/>
                </a:solidFill>
                <a:latin typeface="Arial"/>
                <a:ea typeface="Arial"/>
                <a:cs typeface="Arial"/>
                <a:sym typeface="Arial"/>
              </a:rPr>
              <a:t>Времена года:</a:t>
            </a:r>
            <a:br>
              <a:rPr b="0" i="0" lang="en-US" sz="3500" u="none">
                <a:solidFill>
                  <a:schemeClr val="lt1"/>
                </a:solidFill>
                <a:latin typeface="Arial"/>
                <a:ea typeface="Arial"/>
                <a:cs typeface="Arial"/>
                <a:sym typeface="Arial"/>
              </a:rPr>
            </a:br>
            <a:r>
              <a:rPr b="0" i="0" lang="en-US" sz="3500" u="none">
                <a:solidFill>
                  <a:schemeClr val="lt1"/>
                </a:solidFill>
                <a:latin typeface="Arial"/>
                <a:ea typeface="Arial"/>
                <a:cs typeface="Arial"/>
                <a:sym typeface="Arial"/>
              </a:rPr>
              <a:t>весна на Сахалине</a:t>
            </a:r>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pic>
        <p:nvPicPr>
          <p:cNvPr id="299" name="Google Shape;299;p4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00" name="Google Shape;300;p44"/>
          <p:cNvSpPr txBox="1"/>
          <p:nvPr/>
        </p:nvSpPr>
        <p:spPr>
          <a:xfrm>
            <a:off x="228600" y="228600"/>
            <a:ext cx="5105400" cy="7921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500"/>
              <a:buFont typeface="Arial"/>
              <a:buNone/>
            </a:pPr>
            <a:r>
              <a:rPr b="0" i="0" lang="en-US" sz="3500" u="none">
                <a:solidFill>
                  <a:schemeClr val="dk1"/>
                </a:solidFill>
                <a:latin typeface="Arial"/>
                <a:ea typeface="Arial"/>
                <a:cs typeface="Arial"/>
                <a:sym typeface="Arial"/>
              </a:rPr>
              <a:t>Времена года:</a:t>
            </a:r>
            <a:br>
              <a:rPr b="0" i="0" lang="en-US" sz="3500" u="none">
                <a:solidFill>
                  <a:schemeClr val="dk1"/>
                </a:solidFill>
                <a:latin typeface="Arial"/>
                <a:ea typeface="Arial"/>
                <a:cs typeface="Arial"/>
                <a:sym typeface="Arial"/>
              </a:rPr>
            </a:br>
            <a:r>
              <a:rPr b="0" i="0" lang="en-US" sz="3500" u="none">
                <a:solidFill>
                  <a:schemeClr val="dk1"/>
                </a:solidFill>
                <a:latin typeface="Arial"/>
                <a:ea typeface="Arial"/>
                <a:cs typeface="Arial"/>
                <a:sym typeface="Arial"/>
              </a:rPr>
              <a:t>лето на Сахалине</a:t>
            </a:r>
            <a:endParaRP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id="305" name="Google Shape;305;p4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06" name="Google Shape;306;p45"/>
          <p:cNvSpPr txBox="1"/>
          <p:nvPr>
            <p:ph type="title"/>
          </p:nvPr>
        </p:nvSpPr>
        <p:spPr>
          <a:xfrm>
            <a:off x="304800" y="228600"/>
            <a:ext cx="5181600" cy="792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500"/>
              <a:buFont typeface="Arial"/>
              <a:buNone/>
            </a:pPr>
            <a:r>
              <a:rPr b="0" i="0" lang="en-US" sz="3500" u="none">
                <a:solidFill>
                  <a:schemeClr val="lt1"/>
                </a:solidFill>
                <a:latin typeface="Arial"/>
                <a:ea typeface="Arial"/>
                <a:cs typeface="Arial"/>
                <a:sym typeface="Arial"/>
              </a:rPr>
              <a:t>Времена года:</a:t>
            </a:r>
            <a:br>
              <a:rPr b="0" i="0" lang="en-US" sz="3500" u="none">
                <a:solidFill>
                  <a:schemeClr val="lt1"/>
                </a:solidFill>
                <a:latin typeface="Arial"/>
                <a:ea typeface="Arial"/>
                <a:cs typeface="Arial"/>
                <a:sym typeface="Arial"/>
              </a:rPr>
            </a:br>
            <a:r>
              <a:rPr b="0" i="0" lang="en-US" sz="3500" u="none">
                <a:solidFill>
                  <a:schemeClr val="lt1"/>
                </a:solidFill>
                <a:latin typeface="Arial"/>
                <a:ea typeface="Arial"/>
                <a:cs typeface="Arial"/>
                <a:sym typeface="Arial"/>
              </a:rPr>
              <a:t> осень на Сахалине</a:t>
            </a:r>
            <a:endParaRPr/>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4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Используемые ресурсы:</a:t>
            </a:r>
            <a:endParaRPr/>
          </a:p>
        </p:txBody>
      </p:sp>
      <p:sp>
        <p:nvSpPr>
          <p:cNvPr id="312" name="Google Shape;312;p4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sng">
                <a:solidFill>
                  <a:schemeClr val="hlink"/>
                </a:solidFill>
                <a:latin typeface="Arial"/>
                <a:ea typeface="Arial"/>
                <a:cs typeface="Arial"/>
                <a:sym typeface="Arial"/>
                <a:hlinkClick r:id="rId3"/>
              </a:rPr>
              <a:t>http://viewsakhalin.ucoz.ru</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sng">
                <a:solidFill>
                  <a:schemeClr val="hlink"/>
                </a:solidFill>
                <a:latin typeface="Arial"/>
                <a:ea typeface="Arial"/>
                <a:cs typeface="Arial"/>
                <a:sym typeface="Arial"/>
                <a:hlinkClick r:id="rId4"/>
              </a:rPr>
              <a:t>http://ru.wikipedia.org/wiki</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sng">
                <a:solidFill>
                  <a:schemeClr val="hlink"/>
                </a:solidFill>
                <a:latin typeface="Arial"/>
                <a:ea typeface="Arial"/>
                <a:cs typeface="Arial"/>
                <a:sym typeface="Arial"/>
                <a:hlinkClick r:id="rId5"/>
              </a:rPr>
              <a:t>http://www.protown.ru</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sng">
                <a:solidFill>
                  <a:schemeClr val="hlink"/>
                </a:solidFill>
                <a:latin typeface="Arial"/>
                <a:ea typeface="Arial"/>
                <a:cs typeface="Arial"/>
                <a:sym typeface="Arial"/>
                <a:hlinkClick r:id="rId6"/>
              </a:rPr>
              <a:t>http://www.sakhalin.ru</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descr="25821662_sah" id="105" name="Google Shape;105;p17"/>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История названия.</a:t>
            </a:r>
            <a:endParaRPr/>
          </a:p>
        </p:txBody>
      </p:sp>
      <p:sp>
        <p:nvSpPr>
          <p:cNvPr id="111" name="Google Shape;111;p1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Остров получил свое название от маньчжурского названия реки Амур — «Сахалян-улла», что в переводе означает «Чёрная река» — название это, напечатанное на карте, было ошибочно отнесено к Сахалину, и в дальнейших изданиях карт печаталось уже как название острова. Японцы называют Сахалин Карафуто, это название восходит к айнскому «камуй-кара-путо-я-мосир», что означает «земля бога устья».</a:t>
            </a:r>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19"/>
          <p:cNvPicPr preferRelativeResize="0"/>
          <p:nvPr/>
        </p:nvPicPr>
        <p:blipFill rotWithShape="1">
          <a:blip r:embed="rId3">
            <a:alphaModFix/>
          </a:blip>
          <a:srcRect b="0" l="0" r="0" t="0"/>
          <a:stretch/>
        </p:blipFill>
        <p:spPr>
          <a:xfrm>
            <a:off x="0" y="0"/>
            <a:ext cx="9156700" cy="6858000"/>
          </a:xfrm>
          <a:prstGeom prst="rect">
            <a:avLst/>
          </a:prstGeom>
          <a:noFill/>
          <a:ln>
            <a:noFill/>
          </a:ln>
        </p:spPr>
      </p:pic>
      <p:sp>
        <p:nvSpPr>
          <p:cNvPr id="117" name="Google Shape;117;p19"/>
          <p:cNvSpPr txBox="1"/>
          <p:nvPr/>
        </p:nvSpPr>
        <p:spPr>
          <a:xfrm>
            <a:off x="5029200" y="152400"/>
            <a:ext cx="3886200" cy="63023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0"/>
              <a:buFont typeface="Arial"/>
              <a:buNone/>
            </a:pPr>
            <a:r>
              <a:rPr b="1" i="0" lang="en-US" sz="3500" u="none">
                <a:solidFill>
                  <a:schemeClr val="dk1"/>
                </a:solidFill>
                <a:latin typeface="Arial"/>
                <a:ea typeface="Arial"/>
                <a:cs typeface="Arial"/>
                <a:sym typeface="Arial"/>
              </a:rPr>
              <a:t>Бухта Тихая</a:t>
            </a:r>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7620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4000" u="none">
                <a:solidFill>
                  <a:schemeClr val="dk2"/>
                </a:solidFill>
                <a:latin typeface="Arial"/>
                <a:ea typeface="Arial"/>
                <a:cs typeface="Arial"/>
                <a:sym typeface="Arial"/>
              </a:rPr>
              <a:t>Из истории открытия острова.</a:t>
            </a:r>
            <a:endParaRPr/>
          </a:p>
        </p:txBody>
      </p:sp>
      <p:sp>
        <p:nvSpPr>
          <p:cNvPr id="123" name="Google Shape;123;p20"/>
          <p:cNvSpPr txBox="1"/>
          <p:nvPr>
            <p:ph idx="1" type="body"/>
          </p:nvPr>
        </p:nvSpPr>
        <p:spPr>
          <a:xfrm>
            <a:off x="457200" y="1371600"/>
            <a:ext cx="7924800" cy="475456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В 1805 году российское судно под командованием И. Ф. Крузенштерна исследовало большую часть побережья Сахалина и сделала вывод, что Сахалин — полуостров.</a:t>
            </a:r>
            <a:endParaRPr/>
          </a:p>
          <a:p>
            <a:pPr indent="-342900" lvl="0" marL="342900" marR="0" rtl="0" algn="just">
              <a:lnSpc>
                <a:spcPct val="100000"/>
              </a:lnSpc>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just">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В 1808 году японские экспедиции, которые возглавляли Мацуда Дензюро и Мамия Риндзо, доказали, что Сахалин является островом. Большинство европейских картографов скептически отнеслось к японским данным. Долгое время на разных картах Сахалин обозначали либо островом, либо полуостровом.</a:t>
            </a:r>
            <a:endParaRPr/>
          </a:p>
          <a:p>
            <a:pPr indent="-342900" lvl="0" marL="342900" marR="0" rtl="0" algn="just">
              <a:lnSpc>
                <a:spcPct val="100000"/>
              </a:lnSpc>
              <a:spcBef>
                <a:spcPts val="40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342900" lvl="0" marL="342900" marR="0" rtl="0" algn="just">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Только в 1849 г. экспедиция под командованием Г. И. Невельского поставила окончательную точку в этом вопросе, пройдя на военно-транспортном корабле «Байкал» между Сахалином и материком. Этот пролив впоследствии был назван в честь Невельского.</a:t>
            </a:r>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685800" y="1524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Исследователи Сахалина.</a:t>
            </a:r>
            <a:endParaRPr/>
          </a:p>
        </p:txBody>
      </p:sp>
      <p:pic>
        <p:nvPicPr>
          <p:cNvPr id="129" name="Google Shape;129;p21"/>
          <p:cNvPicPr preferRelativeResize="0"/>
          <p:nvPr>
            <p:ph idx="1" type="body"/>
          </p:nvPr>
        </p:nvPicPr>
        <p:blipFill rotWithShape="1">
          <a:blip r:embed="rId3">
            <a:alphaModFix/>
          </a:blip>
          <a:srcRect b="0" l="0" r="0" t="0"/>
          <a:stretch/>
        </p:blipFill>
        <p:spPr>
          <a:xfrm>
            <a:off x="6019800" y="1447800"/>
            <a:ext cx="2057400" cy="2973387"/>
          </a:xfrm>
          <a:prstGeom prst="rect">
            <a:avLst/>
          </a:prstGeom>
          <a:noFill/>
          <a:ln cap="flat" cmpd="sng" w="44450">
            <a:solidFill>
              <a:srgbClr val="FF9900"/>
            </a:solidFill>
            <a:prstDash val="solid"/>
            <a:miter lim="800000"/>
            <a:headEnd len="sm" w="sm" type="none"/>
            <a:tailEnd len="sm" w="sm" type="none"/>
          </a:ln>
        </p:spPr>
      </p:pic>
      <p:pic>
        <p:nvPicPr>
          <p:cNvPr id="130" name="Google Shape;130;p21"/>
          <p:cNvPicPr preferRelativeResize="0"/>
          <p:nvPr>
            <p:ph idx="2" type="body"/>
          </p:nvPr>
        </p:nvPicPr>
        <p:blipFill rotWithShape="1">
          <a:blip r:embed="rId4">
            <a:alphaModFix/>
          </a:blip>
          <a:srcRect b="0" l="0" r="0" t="0"/>
          <a:stretch/>
        </p:blipFill>
        <p:spPr>
          <a:xfrm>
            <a:off x="3352800" y="2971800"/>
            <a:ext cx="2235200" cy="2960687"/>
          </a:xfrm>
          <a:prstGeom prst="rect">
            <a:avLst/>
          </a:prstGeom>
          <a:noFill/>
          <a:ln cap="flat" cmpd="sng" w="44450">
            <a:solidFill>
              <a:srgbClr val="FF9900"/>
            </a:solidFill>
            <a:prstDash val="solid"/>
            <a:miter lim="800000"/>
            <a:headEnd len="sm" w="sm" type="none"/>
            <a:tailEnd len="sm" w="sm" type="none"/>
          </a:ln>
        </p:spPr>
      </p:pic>
      <p:sp>
        <p:nvSpPr>
          <p:cNvPr id="131" name="Google Shape;131;p21"/>
          <p:cNvSpPr txBox="1"/>
          <p:nvPr/>
        </p:nvSpPr>
        <p:spPr>
          <a:xfrm>
            <a:off x="3581400" y="6096000"/>
            <a:ext cx="185578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Мамия Риндзо</a:t>
            </a:r>
            <a:endParaRPr/>
          </a:p>
        </p:txBody>
      </p:sp>
      <p:pic>
        <p:nvPicPr>
          <p:cNvPr id="132" name="Google Shape;132;p21"/>
          <p:cNvPicPr preferRelativeResize="0"/>
          <p:nvPr/>
        </p:nvPicPr>
        <p:blipFill rotWithShape="1">
          <a:blip r:embed="rId5">
            <a:alphaModFix/>
          </a:blip>
          <a:srcRect b="0" l="0" r="0" t="0"/>
          <a:stretch/>
        </p:blipFill>
        <p:spPr>
          <a:xfrm>
            <a:off x="838200" y="1447800"/>
            <a:ext cx="2228850" cy="2968625"/>
          </a:xfrm>
          <a:prstGeom prst="rect">
            <a:avLst/>
          </a:prstGeom>
          <a:noFill/>
          <a:ln cap="flat" cmpd="sng" w="44450">
            <a:solidFill>
              <a:srgbClr val="FF9900"/>
            </a:solidFill>
            <a:prstDash val="solid"/>
            <a:miter lim="800000"/>
            <a:headEnd len="sm" w="sm" type="none"/>
            <a:tailEnd len="sm" w="sm" type="none"/>
          </a:ln>
        </p:spPr>
      </p:pic>
      <p:sp>
        <p:nvSpPr>
          <p:cNvPr id="133" name="Google Shape;133;p21"/>
          <p:cNvSpPr txBox="1"/>
          <p:nvPr/>
        </p:nvSpPr>
        <p:spPr>
          <a:xfrm>
            <a:off x="685800" y="4724400"/>
            <a:ext cx="2362200" cy="9239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Иван</a:t>
            </a:r>
            <a:endParaRPr/>
          </a:p>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Фёдорович Крузенштерн</a:t>
            </a:r>
            <a:endParaRPr/>
          </a:p>
        </p:txBody>
      </p:sp>
      <p:sp>
        <p:nvSpPr>
          <p:cNvPr id="134" name="Google Shape;134;p21"/>
          <p:cNvSpPr txBox="1"/>
          <p:nvPr/>
        </p:nvSpPr>
        <p:spPr>
          <a:xfrm>
            <a:off x="5943600" y="4724400"/>
            <a:ext cx="2254250" cy="9239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Геннадий Иванович Невельской</a:t>
            </a:r>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22"/>
          <p:cNvPicPr preferRelativeResize="0"/>
          <p:nvPr/>
        </p:nvPicPr>
        <p:blipFill rotWithShape="1">
          <a:blip r:embed="rId3">
            <a:alphaModFix/>
          </a:blip>
          <a:srcRect b="0" l="0" r="0" t="0"/>
          <a:stretch/>
        </p:blipFill>
        <p:spPr>
          <a:xfrm>
            <a:off x="0" y="0"/>
            <a:ext cx="9175750" cy="6858000"/>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